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2"/>
  </p:notesMasterIdLst>
  <p:handoutMasterIdLst>
    <p:handoutMasterId r:id="rId13"/>
  </p:handoutMasterIdLst>
  <p:sldIdLst>
    <p:sldId id="257" r:id="rId4"/>
    <p:sldId id="438" r:id="rId5"/>
    <p:sldId id="445" r:id="rId6"/>
    <p:sldId id="442" r:id="rId7"/>
    <p:sldId id="443" r:id="rId8"/>
    <p:sldId id="444" r:id="rId9"/>
    <p:sldId id="447" r:id="rId10"/>
    <p:sldId id="44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Bruno" initials="SB" lastIdx="1" clrIdx="0">
    <p:extLst>
      <p:ext uri="{19B8F6BF-5375-455C-9EA6-DF929625EA0E}">
        <p15:presenceInfo xmlns:p15="http://schemas.microsoft.com/office/powerpoint/2012/main" userId="S-1-5-21-8915387-119489993-1287535205-57563" providerId="AD"/>
      </p:ext>
    </p:extLst>
  </p:cmAuthor>
  <p:cmAuthor id="2" name="Francesco Oliverio" initials="FO" lastIdx="8" clrIdx="1">
    <p:extLst>
      <p:ext uri="{19B8F6BF-5375-455C-9EA6-DF929625EA0E}">
        <p15:presenceInfo xmlns:p15="http://schemas.microsoft.com/office/powerpoint/2012/main" userId="S-1-5-21-8915387-119489993-1287535205-874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672"/>
    <a:srgbClr val="CCCCFF"/>
    <a:srgbClr val="121A8B"/>
    <a:srgbClr val="1017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8" autoAdjust="0"/>
    <p:restoredTop sz="95405" autoAdjust="0"/>
  </p:normalViewPr>
  <p:slideViewPr>
    <p:cSldViewPr>
      <p:cViewPr varScale="1">
        <p:scale>
          <a:sx n="88" d="100"/>
          <a:sy n="88" d="100"/>
        </p:scale>
        <p:origin x="16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712A7-5405-ED43-8DD1-D3E844169E58}" type="doc">
      <dgm:prSet loTypeId="urn:microsoft.com/office/officeart/2005/8/layout/chevron2" loCatId="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it-IT"/>
        </a:p>
      </dgm:t>
    </dgm:pt>
    <dgm:pt modelId="{17A752F6-4991-234B-9601-D25EF43C1BC3}">
      <dgm:prSet custT="1"/>
      <dgm:spPr/>
      <dgm:t>
        <a:bodyPr/>
        <a:lstStyle/>
        <a:p>
          <a:pPr algn="just" rtl="0"/>
          <a:endParaRPr lang="it-IT" sz="1800" dirty="0">
            <a:latin typeface="Calibri"/>
            <a:cs typeface="Calibri"/>
          </a:endParaRPr>
        </a:p>
      </dgm:t>
    </dgm:pt>
    <dgm:pt modelId="{FA575CF5-35A9-A043-9284-2664490DEF87}" type="parTrans" cxnId="{29A14FC7-A158-B646-9353-C0F6E3F212F1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D3547935-4F59-9D44-860E-0036AD5336AC}" type="sibTrans" cxnId="{29A14FC7-A158-B646-9353-C0F6E3F212F1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F3AA8A45-4A69-3B43-857B-C289D1519C85}">
      <dgm:prSet custT="1"/>
      <dgm:spPr/>
      <dgm:t>
        <a:bodyPr/>
        <a:lstStyle/>
        <a:p>
          <a:pPr algn="just" rtl="0"/>
          <a:endParaRPr lang="it-IT" sz="1800" dirty="0">
            <a:latin typeface="Calibri"/>
            <a:cs typeface="Calibri"/>
          </a:endParaRPr>
        </a:p>
      </dgm:t>
    </dgm:pt>
    <dgm:pt modelId="{34443FF6-8AA2-9549-9F83-46BFC7C8ABDE}" type="parTrans" cxnId="{A2F4BA74-8857-8D4A-A0EE-0C18615AADBB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DEA8B2D4-8BE4-0540-BB07-6C3BB7A9F0D8}" type="sibTrans" cxnId="{A2F4BA74-8857-8D4A-A0EE-0C18615AADBB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B438306B-383A-3441-834A-D9938DD42ABE}">
      <dgm:prSet custT="1"/>
      <dgm:spPr/>
      <dgm:t>
        <a:bodyPr/>
        <a:lstStyle/>
        <a:p>
          <a:pPr algn="just" rtl="0"/>
          <a:endParaRPr lang="it-IT" sz="1800" dirty="0">
            <a:latin typeface="Calibri"/>
            <a:cs typeface="Calibri"/>
          </a:endParaRPr>
        </a:p>
      </dgm:t>
    </dgm:pt>
    <dgm:pt modelId="{18D71B21-E860-5E40-AD2D-676D414F627E}" type="parTrans" cxnId="{A9A4C322-58D1-6948-93BF-D241CBAC2088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45EF6E9B-70D1-9A4F-8E9E-5B1F1D87DBCC}" type="sibTrans" cxnId="{A9A4C322-58D1-6948-93BF-D241CBAC2088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35430DA6-2EDA-8F41-A00D-7516B8853F86}">
      <dgm:prSet custT="1"/>
      <dgm:spPr/>
      <dgm:t>
        <a:bodyPr/>
        <a:lstStyle/>
        <a:p>
          <a:pPr algn="just" rtl="0"/>
          <a:endParaRPr lang="it-IT" sz="1800" dirty="0">
            <a:latin typeface="Calibri"/>
            <a:cs typeface="Calibri"/>
          </a:endParaRPr>
        </a:p>
      </dgm:t>
    </dgm:pt>
    <dgm:pt modelId="{AE06FB91-8659-684F-9AE3-F99F263BF8E0}" type="parTrans" cxnId="{63663EE7-C221-D841-AD7C-3ADE1F76FF7D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90F21F8C-7007-9B4F-BDE2-77BD7BD146CD}" type="sibTrans" cxnId="{63663EE7-C221-D841-AD7C-3ADE1F76FF7D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D0352C97-48E0-6646-B428-46BB866FE0D4}">
      <dgm:prSet custT="1"/>
      <dgm:spPr/>
      <dgm:t>
        <a:bodyPr/>
        <a:lstStyle/>
        <a:p>
          <a:pPr algn="just" rtl="0"/>
          <a:r>
            <a:rPr lang="it-IT" sz="1700" b="1" dirty="0" smtClean="0">
              <a:latin typeface="Calibri"/>
            </a:rPr>
            <a:t>Revisione a seguito di cambiamenti significativi debitamente giustificati</a:t>
          </a:r>
          <a:r>
            <a:rPr lang="it-IT" sz="1700" dirty="0" smtClean="0">
              <a:latin typeface="Calibri"/>
            </a:rPr>
            <a:t> (es. cambiamenti significativi delle condizioni economiche ambientali e del mercato</a:t>
          </a:r>
          <a:r>
            <a:rPr lang="it-IT" sz="1700" spc="-20" baseline="0" dirty="0" smtClean="0">
              <a:latin typeface="Calibri"/>
            </a:rPr>
            <a:t> del lavoro) in riferimento a quanto previsto dal Reg. (UE) 1303/2013, </a:t>
          </a:r>
          <a:r>
            <a:rPr lang="it-IT" sz="1700" spc="-20" baseline="0" dirty="0" err="1" smtClean="0">
              <a:latin typeface="Calibri"/>
            </a:rPr>
            <a:t>All</a:t>
          </a:r>
          <a:r>
            <a:rPr lang="it-IT" sz="1700" spc="-20" baseline="0" dirty="0" smtClean="0">
              <a:latin typeface="Calibri"/>
            </a:rPr>
            <a:t>. II, par. 5</a:t>
          </a:r>
          <a:endParaRPr lang="it-IT" sz="1700" spc="-20" baseline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904FCE-A568-C04F-A948-C59B32D7AA5B}" type="parTrans" cxnId="{7F6B71FF-AFF1-1D4F-9E3D-3A03C028535C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BC49ECFB-03C0-B84D-8938-7AC4388B0B89}" type="sibTrans" cxnId="{7F6B71FF-AFF1-1D4F-9E3D-3A03C028535C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9F013985-FFDF-C04E-B911-2C810C6D0765}">
      <dgm:prSet custT="1"/>
      <dgm:spPr/>
      <dgm:t>
        <a:bodyPr/>
        <a:lstStyle/>
        <a:p>
          <a:pPr algn="just" rtl="0"/>
          <a:r>
            <a:rPr lang="it-IT" sz="1700" b="1" dirty="0" smtClean="0">
              <a:latin typeface="Calibri"/>
              <a:cs typeface="Calibri"/>
            </a:rPr>
            <a:t>Affinamento</a:t>
          </a:r>
          <a:r>
            <a:rPr lang="it-IT" sz="1700" dirty="0" smtClean="0">
              <a:latin typeface="Calibri"/>
              <a:cs typeface="Calibri"/>
            </a:rPr>
            <a:t> di determinati indicatori di output al fine di renderli maggiormente rappresentativi delle azioni effettivamente avviate a valere sul POR</a:t>
          </a:r>
          <a:endParaRPr lang="it-IT" sz="1700" dirty="0">
            <a:latin typeface="Calibri"/>
            <a:cs typeface="Calibri"/>
          </a:endParaRPr>
        </a:p>
      </dgm:t>
    </dgm:pt>
    <dgm:pt modelId="{BB2C527D-83F2-024C-A5D8-8BD4FC8F6C09}" type="parTrans" cxnId="{6B751C43-6AB0-684D-BF2E-6B144665C638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A234D508-F072-B249-9A91-D252E18AE07A}" type="sibTrans" cxnId="{6B751C43-6AB0-684D-BF2E-6B144665C638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AB17F98A-D3A1-854F-93A6-E25FCABAD2BB}">
      <dgm:prSet custT="1"/>
      <dgm:spPr/>
      <dgm:t>
        <a:bodyPr/>
        <a:lstStyle/>
        <a:p>
          <a:pPr algn="just" rtl="0"/>
          <a:r>
            <a:rPr lang="it-IT" sz="1700" b="1" dirty="0" smtClean="0">
              <a:latin typeface="Calibri"/>
              <a:cs typeface="Calibri"/>
            </a:rPr>
            <a:t>Modifica</a:t>
          </a:r>
          <a:r>
            <a:rPr lang="it-IT" sz="1700" dirty="0" smtClean="0">
              <a:latin typeface="Calibri"/>
              <a:cs typeface="Calibri"/>
            </a:rPr>
            <a:t> dei target di alcuni indicatori di risultato e di output per allinearli alle variazioni registrate nelle baseline derivanti da fonti ufficiali</a:t>
          </a:r>
          <a:endParaRPr lang="it-IT" sz="1700" dirty="0">
            <a:latin typeface="Calibri"/>
            <a:cs typeface="Calibri"/>
          </a:endParaRPr>
        </a:p>
      </dgm:t>
    </dgm:pt>
    <dgm:pt modelId="{ABAB496B-0F5E-0E4F-A120-721A309B09E3}" type="parTrans" cxnId="{18937BF3-06BE-1842-B0A9-5AC258E7C205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A38FA895-6104-FB45-A1BD-082BFB86C784}" type="sibTrans" cxnId="{18937BF3-06BE-1842-B0A9-5AC258E7C205}">
      <dgm:prSet/>
      <dgm:spPr/>
      <dgm:t>
        <a:bodyPr/>
        <a:lstStyle/>
        <a:p>
          <a:pPr algn="just"/>
          <a:endParaRPr lang="it-IT" sz="1800">
            <a:latin typeface="Calibri"/>
            <a:cs typeface="Calibri"/>
          </a:endParaRPr>
        </a:p>
      </dgm:t>
    </dgm:pt>
    <dgm:pt modelId="{7CCA71A7-214E-4D7C-A0AA-FF1B2D93EE23}">
      <dgm:prSet custT="1"/>
      <dgm:spPr/>
      <dgm:t>
        <a:bodyPr/>
        <a:lstStyle/>
        <a:p>
          <a:pPr algn="just" rtl="0"/>
          <a:r>
            <a:rPr lang="it-IT" sz="1700" b="1" dirty="0" smtClean="0">
              <a:latin typeface="Calibri"/>
            </a:rPr>
            <a:t>Correzione delle supposizioni inesatte in sede di programmazione </a:t>
          </a:r>
          <a:r>
            <a:rPr lang="it-IT" sz="1700" b="0" dirty="0" smtClean="0">
              <a:latin typeface="Calibri"/>
            </a:rPr>
            <a:t>con conseguente sovrastima dei target intermedi e dei target finali, ai sensi del </a:t>
          </a:r>
          <a:r>
            <a:rPr lang="it-IT" sz="1700" dirty="0" smtClean="0">
              <a:latin typeface="Calibri"/>
            </a:rPr>
            <a:t>Reg. (UE) 215/2014, art. 5.</a:t>
          </a:r>
          <a:endParaRPr lang="it-IT" sz="1700" dirty="0">
            <a:latin typeface="Calibri"/>
            <a:cs typeface="Calibri"/>
          </a:endParaRPr>
        </a:p>
      </dgm:t>
    </dgm:pt>
    <dgm:pt modelId="{E28A2289-685E-4E16-BB77-E2187AA22B9B}" type="parTrans" cxnId="{01B3E01E-C0A8-41B6-A2D8-4CCAE2A7179E}">
      <dgm:prSet/>
      <dgm:spPr/>
      <dgm:t>
        <a:bodyPr/>
        <a:lstStyle/>
        <a:p>
          <a:endParaRPr lang="it-IT"/>
        </a:p>
      </dgm:t>
    </dgm:pt>
    <dgm:pt modelId="{CAC1BEB4-9303-4B7E-B9CC-23F31F5983FF}" type="sibTrans" cxnId="{01B3E01E-C0A8-41B6-A2D8-4CCAE2A7179E}">
      <dgm:prSet/>
      <dgm:spPr/>
      <dgm:t>
        <a:bodyPr/>
        <a:lstStyle/>
        <a:p>
          <a:endParaRPr lang="it-IT"/>
        </a:p>
      </dgm:t>
    </dgm:pt>
    <dgm:pt modelId="{B3746CB4-F9EE-9B48-91E1-E5C13B62DE61}" type="pres">
      <dgm:prSet presAssocID="{546712A7-5405-ED43-8DD1-D3E844169E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F8D714A-D87A-5F4D-9091-9FA60E443E18}" type="pres">
      <dgm:prSet presAssocID="{17A752F6-4991-234B-9601-D25EF43C1BC3}" presName="composite" presStyleCnt="0"/>
      <dgm:spPr/>
    </dgm:pt>
    <dgm:pt modelId="{7E685176-D93F-F346-BFD1-75B8693887F5}" type="pres">
      <dgm:prSet presAssocID="{17A752F6-4991-234B-9601-D25EF43C1BC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79F80CE-871A-404C-B955-50BE5D9BD3FE}" type="pres">
      <dgm:prSet presAssocID="{17A752F6-4991-234B-9601-D25EF43C1BC3}" presName="descendantText" presStyleLbl="alignAcc1" presStyleIdx="0" presStyleCnt="4" custScaleY="10375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3F49CE3-D779-5840-9413-8F3E4EA5F24B}" type="pres">
      <dgm:prSet presAssocID="{D3547935-4F59-9D44-860E-0036AD5336AC}" presName="sp" presStyleCnt="0"/>
      <dgm:spPr/>
    </dgm:pt>
    <dgm:pt modelId="{57FAF8AA-D543-844E-AD42-D78AFB8258AF}" type="pres">
      <dgm:prSet presAssocID="{F3AA8A45-4A69-3B43-857B-C289D1519C85}" presName="composite" presStyleCnt="0"/>
      <dgm:spPr/>
    </dgm:pt>
    <dgm:pt modelId="{1F25C9CD-A57C-9E41-8E1D-342FE93BFF42}" type="pres">
      <dgm:prSet presAssocID="{F3AA8A45-4A69-3B43-857B-C289D1519C8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06801D-19D9-8441-8553-303774CFBC07}" type="pres">
      <dgm:prSet presAssocID="{F3AA8A45-4A69-3B43-857B-C289D1519C8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145573-A9ED-9149-9173-81EAAD64614D}" type="pres">
      <dgm:prSet presAssocID="{DEA8B2D4-8BE4-0540-BB07-6C3BB7A9F0D8}" presName="sp" presStyleCnt="0"/>
      <dgm:spPr/>
    </dgm:pt>
    <dgm:pt modelId="{12BE5812-2408-2D4E-A047-4F601C203F16}" type="pres">
      <dgm:prSet presAssocID="{B438306B-383A-3441-834A-D9938DD42ABE}" presName="composite" presStyleCnt="0"/>
      <dgm:spPr/>
    </dgm:pt>
    <dgm:pt modelId="{24E426D4-D63E-BC41-8B75-C0CA677C3919}" type="pres">
      <dgm:prSet presAssocID="{B438306B-383A-3441-834A-D9938DD42AB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DF05EB-16C1-0B42-B094-DFED54D39268}" type="pres">
      <dgm:prSet presAssocID="{B438306B-383A-3441-834A-D9938DD42ABE}" presName="descendantText" presStyleLbl="alignAcc1" presStyleIdx="2" presStyleCnt="4" custScaleY="10053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8B2A55-4EA9-824E-B352-88A8EA69C469}" type="pres">
      <dgm:prSet presAssocID="{45EF6E9B-70D1-9A4F-8E9E-5B1F1D87DBCC}" presName="sp" presStyleCnt="0"/>
      <dgm:spPr/>
    </dgm:pt>
    <dgm:pt modelId="{45A5ACC2-79B9-D64B-AE80-D538DBE91DF6}" type="pres">
      <dgm:prSet presAssocID="{35430DA6-2EDA-8F41-A00D-7516B8853F86}" presName="composite" presStyleCnt="0"/>
      <dgm:spPr/>
    </dgm:pt>
    <dgm:pt modelId="{499AFFA6-0DAD-C14C-BF8B-B702C9DC979F}" type="pres">
      <dgm:prSet presAssocID="{35430DA6-2EDA-8F41-A00D-7516B8853F8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B1C66A-0326-8641-9881-BF5D9CE76C67}" type="pres">
      <dgm:prSet presAssocID="{35430DA6-2EDA-8F41-A00D-7516B8853F8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F6B71FF-AFF1-1D4F-9E3D-3A03C028535C}" srcId="{17A752F6-4991-234B-9601-D25EF43C1BC3}" destId="{D0352C97-48E0-6646-B428-46BB866FE0D4}" srcOrd="0" destOrd="0" parTransId="{01904FCE-A568-C04F-A948-C59B32D7AA5B}" sibTransId="{BC49ECFB-03C0-B84D-8938-7AC4388B0B89}"/>
    <dgm:cxn modelId="{0D9E768A-3E37-054A-886C-46A0CEE13F44}" type="presOf" srcId="{546712A7-5405-ED43-8DD1-D3E844169E58}" destId="{B3746CB4-F9EE-9B48-91E1-E5C13B62DE61}" srcOrd="0" destOrd="0" presId="urn:microsoft.com/office/officeart/2005/8/layout/chevron2"/>
    <dgm:cxn modelId="{CC640758-41C4-2E42-8CD0-B1939DC8AF03}" type="presOf" srcId="{B438306B-383A-3441-834A-D9938DD42ABE}" destId="{24E426D4-D63E-BC41-8B75-C0CA677C3919}" srcOrd="0" destOrd="0" presId="urn:microsoft.com/office/officeart/2005/8/layout/chevron2"/>
    <dgm:cxn modelId="{18937BF3-06BE-1842-B0A9-5AC258E7C205}" srcId="{35430DA6-2EDA-8F41-A00D-7516B8853F86}" destId="{AB17F98A-D3A1-854F-93A6-E25FCABAD2BB}" srcOrd="0" destOrd="0" parTransId="{ABAB496B-0F5E-0E4F-A120-721A309B09E3}" sibTransId="{A38FA895-6104-FB45-A1BD-082BFB86C784}"/>
    <dgm:cxn modelId="{48D37B46-3294-964F-A40D-D050C45D5F7F}" type="presOf" srcId="{F3AA8A45-4A69-3B43-857B-C289D1519C85}" destId="{1F25C9CD-A57C-9E41-8E1D-342FE93BFF42}" srcOrd="0" destOrd="0" presId="urn:microsoft.com/office/officeart/2005/8/layout/chevron2"/>
    <dgm:cxn modelId="{984F50CF-3E78-F744-B5F4-56EA2DA985AD}" type="presOf" srcId="{D0352C97-48E0-6646-B428-46BB866FE0D4}" destId="{F79F80CE-871A-404C-B955-50BE5D9BD3FE}" srcOrd="0" destOrd="0" presId="urn:microsoft.com/office/officeart/2005/8/layout/chevron2"/>
    <dgm:cxn modelId="{8F07B23D-4AB9-5042-B810-B9E9B0E3753C}" type="presOf" srcId="{35430DA6-2EDA-8F41-A00D-7516B8853F86}" destId="{499AFFA6-0DAD-C14C-BF8B-B702C9DC979F}" srcOrd="0" destOrd="0" presId="urn:microsoft.com/office/officeart/2005/8/layout/chevron2"/>
    <dgm:cxn modelId="{6B751C43-6AB0-684D-BF2E-6B144665C638}" srcId="{B438306B-383A-3441-834A-D9938DD42ABE}" destId="{9F013985-FFDF-C04E-B911-2C810C6D0765}" srcOrd="0" destOrd="0" parTransId="{BB2C527D-83F2-024C-A5D8-8BD4FC8F6C09}" sibTransId="{A234D508-F072-B249-9A91-D252E18AE07A}"/>
    <dgm:cxn modelId="{29A14FC7-A158-B646-9353-C0F6E3F212F1}" srcId="{546712A7-5405-ED43-8DD1-D3E844169E58}" destId="{17A752F6-4991-234B-9601-D25EF43C1BC3}" srcOrd="0" destOrd="0" parTransId="{FA575CF5-35A9-A043-9284-2664490DEF87}" sibTransId="{D3547935-4F59-9D44-860E-0036AD5336AC}"/>
    <dgm:cxn modelId="{A9A4C322-58D1-6948-93BF-D241CBAC2088}" srcId="{546712A7-5405-ED43-8DD1-D3E844169E58}" destId="{B438306B-383A-3441-834A-D9938DD42ABE}" srcOrd="2" destOrd="0" parTransId="{18D71B21-E860-5E40-AD2D-676D414F627E}" sibTransId="{45EF6E9B-70D1-9A4F-8E9E-5B1F1D87DBCC}"/>
    <dgm:cxn modelId="{63663EE7-C221-D841-AD7C-3ADE1F76FF7D}" srcId="{546712A7-5405-ED43-8DD1-D3E844169E58}" destId="{35430DA6-2EDA-8F41-A00D-7516B8853F86}" srcOrd="3" destOrd="0" parTransId="{AE06FB91-8659-684F-9AE3-F99F263BF8E0}" sibTransId="{90F21F8C-7007-9B4F-BDE2-77BD7BD146CD}"/>
    <dgm:cxn modelId="{A2F4BA74-8857-8D4A-A0EE-0C18615AADBB}" srcId="{546712A7-5405-ED43-8DD1-D3E844169E58}" destId="{F3AA8A45-4A69-3B43-857B-C289D1519C85}" srcOrd="1" destOrd="0" parTransId="{34443FF6-8AA2-9549-9F83-46BFC7C8ABDE}" sibTransId="{DEA8B2D4-8BE4-0540-BB07-6C3BB7A9F0D8}"/>
    <dgm:cxn modelId="{5D23D8CF-7698-EC49-BED8-864DBF45D8B5}" type="presOf" srcId="{17A752F6-4991-234B-9601-D25EF43C1BC3}" destId="{7E685176-D93F-F346-BFD1-75B8693887F5}" srcOrd="0" destOrd="0" presId="urn:microsoft.com/office/officeart/2005/8/layout/chevron2"/>
    <dgm:cxn modelId="{01B3E01E-C0A8-41B6-A2D8-4CCAE2A7179E}" srcId="{F3AA8A45-4A69-3B43-857B-C289D1519C85}" destId="{7CCA71A7-214E-4D7C-A0AA-FF1B2D93EE23}" srcOrd="0" destOrd="0" parTransId="{E28A2289-685E-4E16-BB77-E2187AA22B9B}" sibTransId="{CAC1BEB4-9303-4B7E-B9CC-23F31F5983FF}"/>
    <dgm:cxn modelId="{23C48F25-C01A-4680-926B-7848C9012210}" type="presOf" srcId="{7CCA71A7-214E-4D7C-A0AA-FF1B2D93EE23}" destId="{4806801D-19D9-8441-8553-303774CFBC07}" srcOrd="0" destOrd="0" presId="urn:microsoft.com/office/officeart/2005/8/layout/chevron2"/>
    <dgm:cxn modelId="{4796E19D-40F9-9241-BD95-473E1D22E45A}" type="presOf" srcId="{AB17F98A-D3A1-854F-93A6-E25FCABAD2BB}" destId="{75B1C66A-0326-8641-9881-BF5D9CE76C67}" srcOrd="0" destOrd="0" presId="urn:microsoft.com/office/officeart/2005/8/layout/chevron2"/>
    <dgm:cxn modelId="{70F29EF3-DDA6-4143-A37B-932562FE0D88}" type="presOf" srcId="{9F013985-FFDF-C04E-B911-2C810C6D0765}" destId="{94DF05EB-16C1-0B42-B094-DFED54D39268}" srcOrd="0" destOrd="0" presId="urn:microsoft.com/office/officeart/2005/8/layout/chevron2"/>
    <dgm:cxn modelId="{184094EA-75BB-C146-B078-0553AA6FE73D}" type="presParOf" srcId="{B3746CB4-F9EE-9B48-91E1-E5C13B62DE61}" destId="{4F8D714A-D87A-5F4D-9091-9FA60E443E18}" srcOrd="0" destOrd="0" presId="urn:microsoft.com/office/officeart/2005/8/layout/chevron2"/>
    <dgm:cxn modelId="{4FE653DB-277B-1243-AD9F-1A7EF3121F12}" type="presParOf" srcId="{4F8D714A-D87A-5F4D-9091-9FA60E443E18}" destId="{7E685176-D93F-F346-BFD1-75B8693887F5}" srcOrd="0" destOrd="0" presId="urn:microsoft.com/office/officeart/2005/8/layout/chevron2"/>
    <dgm:cxn modelId="{55344571-D378-0240-97AC-EAAB80CB1550}" type="presParOf" srcId="{4F8D714A-D87A-5F4D-9091-9FA60E443E18}" destId="{F79F80CE-871A-404C-B955-50BE5D9BD3FE}" srcOrd="1" destOrd="0" presId="urn:microsoft.com/office/officeart/2005/8/layout/chevron2"/>
    <dgm:cxn modelId="{D66FC6EE-D27B-3E41-B19D-A05867ACD2D4}" type="presParOf" srcId="{B3746CB4-F9EE-9B48-91E1-E5C13B62DE61}" destId="{43F49CE3-D779-5840-9413-8F3E4EA5F24B}" srcOrd="1" destOrd="0" presId="urn:microsoft.com/office/officeart/2005/8/layout/chevron2"/>
    <dgm:cxn modelId="{F8B8A219-B7AB-4E46-A3BC-90D9695D2756}" type="presParOf" srcId="{B3746CB4-F9EE-9B48-91E1-E5C13B62DE61}" destId="{57FAF8AA-D543-844E-AD42-D78AFB8258AF}" srcOrd="2" destOrd="0" presId="urn:microsoft.com/office/officeart/2005/8/layout/chevron2"/>
    <dgm:cxn modelId="{808750C9-29BE-6049-A77A-82E13E177C41}" type="presParOf" srcId="{57FAF8AA-D543-844E-AD42-D78AFB8258AF}" destId="{1F25C9CD-A57C-9E41-8E1D-342FE93BFF42}" srcOrd="0" destOrd="0" presId="urn:microsoft.com/office/officeart/2005/8/layout/chevron2"/>
    <dgm:cxn modelId="{50C3CAE5-4864-4943-8D18-B8F28FE042A4}" type="presParOf" srcId="{57FAF8AA-D543-844E-AD42-D78AFB8258AF}" destId="{4806801D-19D9-8441-8553-303774CFBC07}" srcOrd="1" destOrd="0" presId="urn:microsoft.com/office/officeart/2005/8/layout/chevron2"/>
    <dgm:cxn modelId="{525600E6-2858-ED43-9853-2EB5A49CAAD2}" type="presParOf" srcId="{B3746CB4-F9EE-9B48-91E1-E5C13B62DE61}" destId="{20145573-A9ED-9149-9173-81EAAD64614D}" srcOrd="3" destOrd="0" presId="urn:microsoft.com/office/officeart/2005/8/layout/chevron2"/>
    <dgm:cxn modelId="{AC28929E-5230-6248-A59D-8954A151C59A}" type="presParOf" srcId="{B3746CB4-F9EE-9B48-91E1-E5C13B62DE61}" destId="{12BE5812-2408-2D4E-A047-4F601C203F16}" srcOrd="4" destOrd="0" presId="urn:microsoft.com/office/officeart/2005/8/layout/chevron2"/>
    <dgm:cxn modelId="{AA546537-9087-0540-8D9D-EAD1675D010C}" type="presParOf" srcId="{12BE5812-2408-2D4E-A047-4F601C203F16}" destId="{24E426D4-D63E-BC41-8B75-C0CA677C3919}" srcOrd="0" destOrd="0" presId="urn:microsoft.com/office/officeart/2005/8/layout/chevron2"/>
    <dgm:cxn modelId="{F1C099D0-64E3-E048-AFBF-C1098369B27D}" type="presParOf" srcId="{12BE5812-2408-2D4E-A047-4F601C203F16}" destId="{94DF05EB-16C1-0B42-B094-DFED54D39268}" srcOrd="1" destOrd="0" presId="urn:microsoft.com/office/officeart/2005/8/layout/chevron2"/>
    <dgm:cxn modelId="{FE167155-A4B4-E54B-B0A7-8E1252229354}" type="presParOf" srcId="{B3746CB4-F9EE-9B48-91E1-E5C13B62DE61}" destId="{FC8B2A55-4EA9-824E-B352-88A8EA69C469}" srcOrd="5" destOrd="0" presId="urn:microsoft.com/office/officeart/2005/8/layout/chevron2"/>
    <dgm:cxn modelId="{CC77F797-3886-884F-BA3E-5297F03BE659}" type="presParOf" srcId="{B3746CB4-F9EE-9B48-91E1-E5C13B62DE61}" destId="{45A5ACC2-79B9-D64B-AE80-D538DBE91DF6}" srcOrd="6" destOrd="0" presId="urn:microsoft.com/office/officeart/2005/8/layout/chevron2"/>
    <dgm:cxn modelId="{58A0D9A9-711C-AB4D-99EF-1FF48EDEF4D3}" type="presParOf" srcId="{45A5ACC2-79B9-D64B-AE80-D538DBE91DF6}" destId="{499AFFA6-0DAD-C14C-BF8B-B702C9DC979F}" srcOrd="0" destOrd="0" presId="urn:microsoft.com/office/officeart/2005/8/layout/chevron2"/>
    <dgm:cxn modelId="{2F2F39D7-82E4-724F-9D57-8392A0128513}" type="presParOf" srcId="{45A5ACC2-79B9-D64B-AE80-D538DBE91DF6}" destId="{75B1C66A-0326-8641-9881-BF5D9CE76C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685176-D93F-F346-BFD1-75B8693887F5}">
      <dsp:nvSpPr>
        <dsp:cNvPr id="0" name=""/>
        <dsp:cNvSpPr/>
      </dsp:nvSpPr>
      <dsp:spPr>
        <a:xfrm rot="5400000">
          <a:off x="-199041" y="218127"/>
          <a:ext cx="1326944" cy="928861"/>
        </a:xfrm>
        <a:prstGeom prst="chevr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>
            <a:latin typeface="Calibri"/>
            <a:cs typeface="Calibri"/>
          </a:endParaRPr>
        </a:p>
      </dsp:txBody>
      <dsp:txXfrm rot="-5400000">
        <a:off x="1" y="483517"/>
        <a:ext cx="928861" cy="398083"/>
      </dsp:txXfrm>
    </dsp:sp>
    <dsp:sp modelId="{F79F80CE-871A-404C-B955-50BE5D9BD3FE}">
      <dsp:nvSpPr>
        <dsp:cNvPr id="0" name=""/>
        <dsp:cNvSpPr/>
      </dsp:nvSpPr>
      <dsp:spPr>
        <a:xfrm rot="5400000">
          <a:off x="4166406" y="-3234662"/>
          <a:ext cx="894918" cy="73700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b="1" kern="1200" dirty="0" smtClean="0">
              <a:latin typeface="Calibri"/>
            </a:rPr>
            <a:t>Revisione a seguito di cambiamenti significativi debitamente giustificati</a:t>
          </a:r>
          <a:r>
            <a:rPr lang="it-IT" sz="1700" kern="1200" dirty="0" smtClean="0">
              <a:latin typeface="Calibri"/>
            </a:rPr>
            <a:t> (es. cambiamenti significativi delle condizioni economiche ambientali e del mercato</a:t>
          </a:r>
          <a:r>
            <a:rPr lang="it-IT" sz="1700" kern="1200" spc="-20" baseline="0" dirty="0" smtClean="0">
              <a:latin typeface="Calibri"/>
            </a:rPr>
            <a:t> del lavoro) in riferimento a quanto previsto dal Reg. (UE) 1303/2013, </a:t>
          </a:r>
          <a:r>
            <a:rPr lang="it-IT" sz="1700" kern="1200" spc="-20" baseline="0" dirty="0" err="1" smtClean="0">
              <a:latin typeface="Calibri"/>
            </a:rPr>
            <a:t>All</a:t>
          </a:r>
          <a:r>
            <a:rPr lang="it-IT" sz="1700" kern="1200" spc="-20" baseline="0" dirty="0" smtClean="0">
              <a:latin typeface="Calibri"/>
            </a:rPr>
            <a:t>. II, par. 5</a:t>
          </a:r>
          <a:endParaRPr lang="it-IT" sz="1700" kern="1200" spc="-20" baseline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928861" y="46569"/>
        <a:ext cx="7326323" cy="807546"/>
      </dsp:txXfrm>
    </dsp:sp>
    <dsp:sp modelId="{1F25C9CD-A57C-9E41-8E1D-342FE93BFF42}">
      <dsp:nvSpPr>
        <dsp:cNvPr id="0" name=""/>
        <dsp:cNvSpPr/>
      </dsp:nvSpPr>
      <dsp:spPr>
        <a:xfrm rot="5400000">
          <a:off x="-199041" y="1399904"/>
          <a:ext cx="1326944" cy="928861"/>
        </a:xfrm>
        <a:prstGeom prst="chevr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>
            <a:latin typeface="Calibri"/>
            <a:cs typeface="Calibri"/>
          </a:endParaRPr>
        </a:p>
      </dsp:txBody>
      <dsp:txXfrm rot="-5400000">
        <a:off x="1" y="1665294"/>
        <a:ext cx="928861" cy="398083"/>
      </dsp:txXfrm>
    </dsp:sp>
    <dsp:sp modelId="{4806801D-19D9-8441-8553-303774CFBC07}">
      <dsp:nvSpPr>
        <dsp:cNvPr id="0" name=""/>
        <dsp:cNvSpPr/>
      </dsp:nvSpPr>
      <dsp:spPr>
        <a:xfrm rot="5400000">
          <a:off x="4182609" y="-2052884"/>
          <a:ext cx="862513" cy="73700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b="1" kern="1200" dirty="0" smtClean="0">
              <a:latin typeface="Calibri"/>
            </a:rPr>
            <a:t>Correzione delle supposizioni inesatte in sede di programmazione </a:t>
          </a:r>
          <a:r>
            <a:rPr lang="it-IT" sz="1700" b="0" kern="1200" dirty="0" smtClean="0">
              <a:latin typeface="Calibri"/>
            </a:rPr>
            <a:t>con conseguente sovrastima dei target intermedi e dei target finali, ai sensi del </a:t>
          </a:r>
          <a:r>
            <a:rPr lang="it-IT" sz="1700" kern="1200" dirty="0" smtClean="0">
              <a:latin typeface="Calibri"/>
            </a:rPr>
            <a:t>Reg. (UE) 215/2014, art. 5.</a:t>
          </a:r>
          <a:endParaRPr lang="it-IT" sz="1700" kern="1200" dirty="0">
            <a:latin typeface="Calibri"/>
            <a:cs typeface="Calibri"/>
          </a:endParaRPr>
        </a:p>
      </dsp:txBody>
      <dsp:txXfrm rot="-5400000">
        <a:off x="928861" y="1242968"/>
        <a:ext cx="7327905" cy="778305"/>
      </dsp:txXfrm>
    </dsp:sp>
    <dsp:sp modelId="{24E426D4-D63E-BC41-8B75-C0CA677C3919}">
      <dsp:nvSpPr>
        <dsp:cNvPr id="0" name=""/>
        <dsp:cNvSpPr/>
      </dsp:nvSpPr>
      <dsp:spPr>
        <a:xfrm rot="5400000">
          <a:off x="-199041" y="2583980"/>
          <a:ext cx="1326944" cy="928861"/>
        </a:xfrm>
        <a:prstGeom prst="chevr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>
            <a:latin typeface="Calibri"/>
            <a:cs typeface="Calibri"/>
          </a:endParaRPr>
        </a:p>
      </dsp:txBody>
      <dsp:txXfrm rot="-5400000">
        <a:off x="1" y="2849370"/>
        <a:ext cx="928861" cy="398083"/>
      </dsp:txXfrm>
    </dsp:sp>
    <dsp:sp modelId="{94DF05EB-16C1-0B42-B094-DFED54D39268}">
      <dsp:nvSpPr>
        <dsp:cNvPr id="0" name=""/>
        <dsp:cNvSpPr/>
      </dsp:nvSpPr>
      <dsp:spPr>
        <a:xfrm rot="5400000">
          <a:off x="4180310" y="-868809"/>
          <a:ext cx="867110" cy="73700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b="1" kern="1200" dirty="0" smtClean="0">
              <a:latin typeface="Calibri"/>
              <a:cs typeface="Calibri"/>
            </a:rPr>
            <a:t>Affinamento</a:t>
          </a:r>
          <a:r>
            <a:rPr lang="it-IT" sz="1700" kern="1200" dirty="0" smtClean="0">
              <a:latin typeface="Calibri"/>
              <a:cs typeface="Calibri"/>
            </a:rPr>
            <a:t> di determinati indicatori di output al fine di renderli maggiormente rappresentativi delle azioni effettivamente avviate a valere sul POR</a:t>
          </a:r>
          <a:endParaRPr lang="it-IT" sz="1700" kern="1200" dirty="0">
            <a:latin typeface="Calibri"/>
            <a:cs typeface="Calibri"/>
          </a:endParaRPr>
        </a:p>
      </dsp:txBody>
      <dsp:txXfrm rot="-5400000">
        <a:off x="928861" y="2424969"/>
        <a:ext cx="7327680" cy="782452"/>
      </dsp:txXfrm>
    </dsp:sp>
    <dsp:sp modelId="{499AFFA6-0DAD-C14C-BF8B-B702C9DC979F}">
      <dsp:nvSpPr>
        <dsp:cNvPr id="0" name=""/>
        <dsp:cNvSpPr/>
      </dsp:nvSpPr>
      <dsp:spPr>
        <a:xfrm rot="5400000">
          <a:off x="-199041" y="3765757"/>
          <a:ext cx="1326944" cy="928861"/>
        </a:xfrm>
        <a:prstGeom prst="chevr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>
            <a:latin typeface="Calibri"/>
            <a:cs typeface="Calibri"/>
          </a:endParaRPr>
        </a:p>
      </dsp:txBody>
      <dsp:txXfrm rot="-5400000">
        <a:off x="1" y="4031147"/>
        <a:ext cx="928861" cy="398083"/>
      </dsp:txXfrm>
    </dsp:sp>
    <dsp:sp modelId="{75B1C66A-0326-8641-9881-BF5D9CE76C67}">
      <dsp:nvSpPr>
        <dsp:cNvPr id="0" name=""/>
        <dsp:cNvSpPr/>
      </dsp:nvSpPr>
      <dsp:spPr>
        <a:xfrm rot="5400000">
          <a:off x="4182609" y="312967"/>
          <a:ext cx="862513" cy="73700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700" b="1" kern="1200" dirty="0" smtClean="0">
              <a:latin typeface="Calibri"/>
              <a:cs typeface="Calibri"/>
            </a:rPr>
            <a:t>Modifica</a:t>
          </a:r>
          <a:r>
            <a:rPr lang="it-IT" sz="1700" kern="1200" dirty="0" smtClean="0">
              <a:latin typeface="Calibri"/>
              <a:cs typeface="Calibri"/>
            </a:rPr>
            <a:t> dei target di alcuni indicatori di risultato e di output per allinearli alle variazioni registrate nelle baseline derivanti da fonti ufficiali</a:t>
          </a:r>
          <a:endParaRPr lang="it-IT" sz="1700" kern="1200" dirty="0">
            <a:latin typeface="Calibri"/>
            <a:cs typeface="Calibri"/>
          </a:endParaRPr>
        </a:p>
      </dsp:txBody>
      <dsp:txXfrm rot="-5400000">
        <a:off x="928861" y="3608819"/>
        <a:ext cx="7327905" cy="778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F32EC-A880-49EB-8C2F-DF8C7E521F06}" type="datetimeFigureOut">
              <a:rPr lang="it-IT" smtClean="0"/>
              <a:t>09/07/2018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A43D4-4EAE-4462-939D-C414611CDC0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615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2A99-A0AC-4C76-B422-1174C7739604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77DC-520E-48C7-B9F0-63408CC53C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69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09/07/2018</a:t>
            </a:fld>
            <a:endParaRPr lang="en-US" altLang="it-IT" smtClean="0">
              <a:solidFill>
                <a:prstClr val="black"/>
              </a:solidFill>
            </a:endParaRPr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mtClean="0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98697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020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997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F77DC-520E-48C7-B9F0-63408CC53CC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203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F77DC-520E-48C7-B9F0-63408CC53CC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2519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39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F77DC-520E-48C7-B9F0-63408CC53CC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063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F77DC-520E-48C7-B9F0-63408CC53CC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26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B58F-E9E4-4DCA-9E18-6E4D1AF0E00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4E34-CABE-4280-B40F-89AE4F8A4D0F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28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188E-5231-4D9B-BF86-DEFBC5EFB75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9D201-36D6-4614-8F92-0BE712BC1E58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524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B853-FDE4-48D9-97D4-300B7E1914A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CBA00-E806-4827-A98B-59BC29C2532C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62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3A86-1A72-4C01-B8AA-BC1C0D12D40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70CA-D03A-455A-A65E-BBB40C14F5D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75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212A-06F7-4A44-BEDA-76019B8BD94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1F78-DF6C-437B-9030-1A72340ECC5E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60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63CD-A3EF-400E-86E6-032A701A69C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C2DD-6C19-4DC0-A715-F4B15DCF366F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110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03EF-21E7-42B6-9193-1693D97FD0E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675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AFC2-1E36-41F9-B4F9-B805A41DEC2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1DAFF-0554-45D6-95A5-2DE08BBEED60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8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292080" y="5517232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5920-81C4-4077-960C-1C745106193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73F4D-05CE-4141-A8E2-3457D0F846D4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5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FC79-31EF-4A60-9D63-B0194B9E858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7F354-27BC-4B5D-88D3-A05467B12796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83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41C1-AD49-422A-BDAB-62B5342D310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4FE5-E17F-4777-9212-61399A113C4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3641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714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292080" y="5517232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30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420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750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4998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4824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73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2372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7075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0311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05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grpSp>
        <p:nvGrpSpPr>
          <p:cNvPr id="11" name="Gruppo 9"/>
          <p:cNvGrpSpPr/>
          <p:nvPr userDrawn="1"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13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16"/>
          <p:cNvSpPr/>
          <p:nvPr userDrawn="1"/>
        </p:nvSpPr>
        <p:spPr>
          <a:xfrm>
            <a:off x="437866" y="6075066"/>
            <a:ext cx="8280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475" y="623731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9930" y="6236848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 userDrawn="1"/>
        </p:nvSpPr>
        <p:spPr>
          <a:xfrm>
            <a:off x="416056" y="666000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4766514" y="666000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2606274" y="6659488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Picture 30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495" y="6280043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2232" y="623880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3E24E7-F508-429F-B15B-E68D883E311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0B0E0D-AB4C-45F7-AD69-8343AF05B42C}" type="slidenum">
              <a:rPr lang="it-IT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>
              <a:latin typeface="Calibri" pitchFamily="34" charset="0"/>
            </a:endParaRPr>
          </a:p>
        </p:txBody>
      </p:sp>
      <p:pic>
        <p:nvPicPr>
          <p:cNvPr id="8" name="Immagine 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9050" y="5895976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po 11"/>
          <p:cNvGrpSpPr/>
          <p:nvPr userDrawn="1"/>
        </p:nvGrpSpPr>
        <p:grpSpPr>
          <a:xfrm>
            <a:off x="-19050" y="-12700"/>
            <a:ext cx="9163050" cy="1133475"/>
            <a:chOff x="0" y="-12700"/>
            <a:chExt cx="12217400" cy="1133475"/>
          </a:xfrm>
        </p:grpSpPr>
        <p:grpSp>
          <p:nvGrpSpPr>
            <p:cNvPr id="11" name="Gruppo 9"/>
            <p:cNvGrpSpPr/>
            <p:nvPr userDrawn="1"/>
          </p:nvGrpSpPr>
          <p:grpSpPr>
            <a:xfrm>
              <a:off x="0" y="-12700"/>
              <a:ext cx="12217400" cy="1133475"/>
              <a:chOff x="0" y="-12700"/>
              <a:chExt cx="12217400" cy="1133475"/>
            </a:xfrm>
          </p:grpSpPr>
          <p:pic>
            <p:nvPicPr>
              <p:cNvPr id="13" name="Immagine 1"/>
              <p:cNvPicPr>
                <a:picLocks noChangeAspect="1"/>
              </p:cNvPicPr>
              <p:nvPr userDrawn="1"/>
            </p:nvPicPr>
            <p:blipFill>
              <a:blip r:embed="rId14"/>
              <a:srcRect l="87214"/>
              <a:stretch>
                <a:fillRect/>
              </a:stretch>
            </p:blipFill>
            <p:spPr bwMode="auto">
              <a:xfrm>
                <a:off x="0" y="-12700"/>
                <a:ext cx="15621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"/>
              <p:cNvPicPr>
                <a:picLocks noChangeAspect="1"/>
              </p:cNvPicPr>
              <p:nvPr/>
            </p:nvPicPr>
            <p:blipFill>
              <a:blip r:embed="rId14"/>
              <a:srcRect l="10395"/>
              <a:stretch>
                <a:fillRect/>
              </a:stretch>
            </p:blipFill>
            <p:spPr bwMode="auto">
              <a:xfrm>
                <a:off x="1270000" y="-12700"/>
                <a:ext cx="109474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CasellaDiTesto 11"/>
            <p:cNvSpPr txBox="1"/>
            <p:nvPr userDrawn="1"/>
          </p:nvSpPr>
          <p:spPr>
            <a:xfrm>
              <a:off x="749300" y="63500"/>
              <a:ext cx="3675978" cy="55399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sz="3000" b="1" i="1" dirty="0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76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grpSp>
        <p:nvGrpSpPr>
          <p:cNvPr id="11" name="Gruppo 9"/>
          <p:cNvGrpSpPr/>
          <p:nvPr userDrawn="1"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13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16"/>
          <p:cNvSpPr/>
          <p:nvPr userDrawn="1"/>
        </p:nvSpPr>
        <p:spPr>
          <a:xfrm>
            <a:off x="437866" y="6075066"/>
            <a:ext cx="8280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475" y="623731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9930" y="6236848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 userDrawn="1"/>
        </p:nvSpPr>
        <p:spPr>
          <a:xfrm>
            <a:off x="416056" y="666000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4766514" y="666000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2606274" y="6659488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Picture 30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495" y="6280043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2232" y="623880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36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170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04566" y="1441004"/>
            <a:ext cx="4689476" cy="4391025"/>
            <a:chOff x="-684584" y="1340768"/>
            <a:chExt cx="4689888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387695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1498600" y="2132856"/>
            <a:ext cx="6146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dirty="0" smtClean="0">
                <a:solidFill>
                  <a:srgbClr val="00336B"/>
                </a:solidFill>
                <a:latin typeface="Proxima Nova Rg" pitchFamily="50" charset="0"/>
              </a:rPr>
              <a:t>POR 2014/2020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dirty="0" smtClean="0">
                <a:solidFill>
                  <a:srgbClr val="00336B"/>
                </a:solidFill>
                <a:latin typeface="Proxima Nova Rg" pitchFamily="50" charset="0"/>
              </a:rPr>
              <a:t>REVISIONE DEL PERFORMANCE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dirty="0" smtClean="0">
                <a:solidFill>
                  <a:srgbClr val="00336B"/>
                </a:solidFill>
                <a:latin typeface="Proxima Nova Rg" pitchFamily="50" charset="0"/>
              </a:rPr>
              <a:t>FRAMEWORK E DEL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dirty="0" smtClean="0">
                <a:solidFill>
                  <a:srgbClr val="00336B"/>
                </a:solidFill>
                <a:latin typeface="Proxima Nova Rg" pitchFamily="50" charset="0"/>
              </a:rPr>
              <a:t> PIANO FINANZIARIO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dirty="0" smtClean="0">
                <a:solidFill>
                  <a:srgbClr val="00336B"/>
                </a:solidFill>
                <a:latin typeface="Proxima Nova Rg" pitchFamily="50" charset="0"/>
              </a:rPr>
              <a:t>DEGLI ASSI</a:t>
            </a:r>
          </a:p>
        </p:txBody>
      </p:sp>
    </p:spTree>
    <p:extLst>
      <p:ext uri="{BB962C8B-B14F-4D97-AF65-F5344CB8AC3E}">
        <p14:creationId xmlns:p14="http://schemas.microsoft.com/office/powerpoint/2010/main" val="36430504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712968" cy="776288"/>
          </a:xfrm>
        </p:spPr>
        <p:txBody>
          <a:bodyPr/>
          <a:lstStyle/>
          <a:p>
            <a:pPr algn="just"/>
            <a:r>
              <a:rPr lang="it-IT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revisione del piano </a:t>
            </a:r>
            <a:r>
              <a:rPr lang="it-IT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finanziario</a:t>
            </a:r>
            <a:endParaRPr lang="it-IT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756303"/>
              </p:ext>
            </p:extLst>
          </p:nvPr>
        </p:nvGraphicFramePr>
        <p:xfrm>
          <a:off x="448544" y="2264660"/>
          <a:ext cx="8208911" cy="2160001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6480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2000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Dotazione</a:t>
                      </a:r>
                      <a:r>
                        <a:rPr lang="it-IT" sz="18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finanziaria</a:t>
                      </a:r>
                      <a:br>
                        <a:rPr lang="it-IT" sz="18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18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attuale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Dotazione finanziaria</a:t>
                      </a:r>
                      <a:r>
                        <a:rPr lang="it-IT" sz="18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rimodulata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Variazione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it-IT" sz="1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FESR</a:t>
                      </a:r>
                      <a:endParaRPr lang="it-IT" sz="1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210,2 M€</a:t>
                      </a:r>
                      <a:endParaRPr lang="it-IT" sz="1800" kern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188,7</a:t>
                      </a:r>
                      <a:r>
                        <a:rPr lang="it-IT" sz="18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M€</a:t>
                      </a:r>
                      <a:endParaRPr lang="it-IT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-21,5 M€</a:t>
                      </a:r>
                      <a:endParaRPr lang="it-IT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it-IT" sz="1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FESR</a:t>
                      </a:r>
                      <a:endParaRPr lang="it-IT" sz="1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186,7 M€</a:t>
                      </a:r>
                      <a:endParaRPr lang="it-IT" sz="1800" kern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196,7 M€</a:t>
                      </a:r>
                      <a:endParaRPr lang="it-IT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+10,0 M€</a:t>
                      </a:r>
                      <a:endParaRPr lang="it-IT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it-IT" sz="1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FESR</a:t>
                      </a:r>
                      <a:endParaRPr lang="it-IT" sz="1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468,9 M€</a:t>
                      </a:r>
                      <a:endParaRPr lang="it-IT" sz="1800" kern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480,4 M€</a:t>
                      </a:r>
                      <a:endParaRPr lang="it-IT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+11,5 M€</a:t>
                      </a:r>
                      <a:endParaRPr lang="it-IT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1800" b="1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865,8 M€</a:t>
                      </a:r>
                      <a:endParaRPr lang="it-IT" sz="1800" b="1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865,8 M€</a:t>
                      </a:r>
                      <a:endParaRPr lang="it-IT" sz="1800" b="1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0,0</a:t>
                      </a:r>
                      <a:r>
                        <a:rPr lang="it-IT" sz="1800" b="1" u="none" strike="noStrike" kern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M€</a:t>
                      </a:r>
                      <a:endParaRPr lang="it-IT" sz="1800" b="1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ttangolo 5"/>
          <p:cNvSpPr/>
          <p:nvPr/>
        </p:nvSpPr>
        <p:spPr>
          <a:xfrm>
            <a:off x="1259632" y="1052736"/>
            <a:ext cx="739782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Nell'ambito della </a:t>
            </a:r>
            <a:r>
              <a:rPr kumimoji="0" lang="it-IT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rimodulazione del Programma sottoposta</a:t>
            </a:r>
            <a:r>
              <a:rPr kumimoji="0" lang="it-IT" sz="17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it-IT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CdS</a:t>
            </a:r>
            <a:r>
              <a:rPr lang="it-IT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it-IT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di consultazione </a:t>
            </a:r>
            <a:r>
              <a:rPr lang="it-IT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scritta </a:t>
            </a:r>
            <a:r>
              <a:rPr lang="it-IT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conclusa </a:t>
            </a:r>
            <a:r>
              <a:rPr lang="it-IT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luglio 2018 (</a:t>
            </a:r>
            <a:r>
              <a:rPr lang="it-IT" sz="17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rif</a:t>
            </a:r>
            <a:r>
              <a:rPr lang="it-IT" sz="17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nota </a:t>
            </a:r>
            <a:r>
              <a:rPr lang="it-IT" sz="17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</a:t>
            </a:r>
            <a:r>
              <a:rPr lang="it-IT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n. </a:t>
            </a:r>
            <a:r>
              <a:rPr lang="it-IT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231151/SIAR) e notificata </a:t>
            </a:r>
            <a:r>
              <a:rPr lang="it-IT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via SFC </a:t>
            </a:r>
            <a:r>
              <a:rPr lang="it-IT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4 luglio 2018, </a:t>
            </a:r>
            <a:r>
              <a:rPr kumimoji="0" lang="it-IT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sono state modificate le 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dotazioni finanziarie degli Assi </a:t>
            </a:r>
            <a:r>
              <a:rPr kumimoji="0" lang="it-IT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1, 3 e 4 del POR.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6831" y="1284659"/>
            <a:ext cx="649680" cy="6496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5968" y="4547896"/>
            <a:ext cx="8256079" cy="14003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 proposta di riduzione dell’Asse 1 </a:t>
            </a:r>
            <a:r>
              <a:rPr kumimoji="0" lang="it-IT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non ha un effetto diretto sull’attuazione delle politiche</a:t>
            </a:r>
            <a:r>
              <a:rPr kumimoji="0" lang="it-IT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che tale Asse sostiene poiché </a:t>
            </a:r>
            <a:r>
              <a:rPr lang="it-IT" sz="17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trova principalmente fondamento nelle economie maturate nel corso dell’attuazione. L</a:t>
            </a:r>
            <a:r>
              <a:rPr kumimoji="0" lang="it-IT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 azioni già avviate o in corso di avvio interessate dalla riduzione della dotazione finanziaria troveranno contestuale finanziamento a valere su ulteriori risorse nazionali o regionali. </a:t>
            </a:r>
            <a:endParaRPr kumimoji="0" lang="it-IT" sz="17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712968" cy="776288"/>
          </a:xfrm>
        </p:spPr>
        <p:txBody>
          <a:bodyPr/>
          <a:lstStyle/>
          <a:p>
            <a:pPr algn="just"/>
            <a:r>
              <a:rPr lang="it-IT" sz="3200" b="1" spc="-5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L’indicatore finanziario del PF – Il metodo di calcolo</a:t>
            </a:r>
            <a:endParaRPr lang="it-IT" sz="3200" b="1" spc="-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e 7"/>
          <p:cNvSpPr/>
          <p:nvPr/>
        </p:nvSpPr>
        <p:spPr>
          <a:xfrm>
            <a:off x="503600" y="3690953"/>
            <a:ext cx="468000" cy="468000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187625" y="2310552"/>
            <a:ext cx="75044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Obiettivo Minimo di Spesa (OMS)</a:t>
            </a:r>
          </a:p>
          <a:p>
            <a:pPr algn="just"/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OMS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livello di Asse è stato quindi calcolato ripartendo il </a:t>
            </a:r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target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n+3 di ciascun Fondo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proporzione alla dotazione finanziaria degli Assi finanziati dal Fondo, al netto delle risorse destinate all’AT.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1194489" y="3617729"/>
            <a:ext cx="7497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Coefficiente specifico per Asse</a:t>
            </a:r>
          </a:p>
          <a:p>
            <a:pPr algn="just"/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Tale OMS è stato successivamente modificato mediante l’applicazione di un coefficiente specifico a livello di Asse modulato sulla base della </a:t>
            </a:r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performance storica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 nell’attuazione delle diverse tipologie di interventi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 sulla base di </a:t>
            </a:r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valutazioni </a:t>
            </a:r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qualitative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sulla potenzialità di spesa dei singoli Assi.</a:t>
            </a:r>
            <a:endParaRPr lang="it-IT" sz="1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Immagine 25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268760"/>
            <a:ext cx="536057" cy="53605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35969" y="1157843"/>
            <a:ext cx="7304383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Accordo </a:t>
            </a:r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partenariato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(sezione 2, pag. 661) stabilisce che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il target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31 dicembre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2018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dell’indicatore finanziario del PF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 essere non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inferiore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 livello di spesa certificata necessario 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per evitare il disimpegno automatico 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target n+3</a:t>
            </a: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kumimoji="0" lang="it-IT" sz="17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vale 7"/>
          <p:cNvSpPr/>
          <p:nvPr/>
        </p:nvSpPr>
        <p:spPr>
          <a:xfrm>
            <a:off x="503600" y="2480093"/>
            <a:ext cx="468000" cy="468000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1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9511" y="5211611"/>
            <a:ext cx="8182536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Aggiungendo all’OMS il coefficiente specifico per Asse è stato ottenuto un target finanziario del PF complessivamente più sfidante, a livello di Programma, del target n+3 al 31 dicembre 2018.</a:t>
            </a:r>
            <a:endParaRPr kumimoji="0" lang="it-IT" sz="17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4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7" y="908427"/>
            <a:ext cx="8208911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sz="1600" spc="-3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motivazioni per procedere alla modifica dell’indicatore</a:t>
            </a:r>
            <a:r>
              <a:rPr kumimoji="0" lang="it-IT" sz="16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it-IT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corretta </a:t>
            </a:r>
            <a:r>
              <a:rPr lang="it-IT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valutazione iniziale </a:t>
            </a:r>
            <a:r>
              <a:rPr lang="it-IT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target n+3 del Programma al 2018 </a:t>
            </a:r>
            <a:r>
              <a:rPr lang="it-IT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utilizzato come base di calcolo (il valore utilizzato ricomprendeva anche gli importi </a:t>
            </a:r>
            <a:r>
              <a:rPr lang="it-IT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ricevuti a titolo di </a:t>
            </a:r>
            <a:r>
              <a:rPr lang="it-IT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anticipazione)</a:t>
            </a:r>
            <a:endParaRPr lang="it-IT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it-IT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Nuova dotazione finanziaria </a:t>
            </a:r>
            <a:r>
              <a:rPr lang="it-IT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degli Assi 1, 3 e 4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it-IT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Recente riprogrammazione di una serie di risorse</a:t>
            </a:r>
            <a:r>
              <a:rPr lang="it-IT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(es. quelle di cui alle </a:t>
            </a:r>
            <a:r>
              <a:rPr lang="it-IT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disposizioni </a:t>
            </a:r>
            <a:r>
              <a:rPr lang="it-IT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lang="it-IT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Legge di stabilità 2016 </a:t>
            </a:r>
            <a:r>
              <a:rPr lang="it-IT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merito alla misura del credito d’imposta)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343744"/>
              </p:ext>
            </p:extLst>
          </p:nvPr>
        </p:nvGraphicFramePr>
        <p:xfrm>
          <a:off x="467543" y="2762828"/>
          <a:ext cx="8208913" cy="32051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6992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584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512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06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7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Assi</a:t>
                      </a:r>
                      <a:r>
                        <a:rPr lang="it-IT" sz="17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7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FESR</a:t>
                      </a:r>
                      <a:endParaRPr lang="it-IT" sz="17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Indicatori</a:t>
                      </a:r>
                      <a:r>
                        <a:rPr lang="it-IT" sz="17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finanziari del </a:t>
                      </a:r>
                      <a:r>
                        <a:rPr lang="it-IT" sz="1700" i="1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PF</a:t>
                      </a:r>
                      <a:r>
                        <a:rPr lang="it-IT" sz="17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originale</a:t>
                      </a:r>
                      <a:endParaRPr lang="it-IT" sz="17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Nuovi indicatori</a:t>
                      </a:r>
                      <a:r>
                        <a:rPr lang="it-IT" sz="17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finanziari del </a:t>
                      </a:r>
                      <a:r>
                        <a:rPr lang="it-IT" sz="1700" i="1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PF</a:t>
                      </a:r>
                      <a:endParaRPr lang="it-IT" sz="1700" i="1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3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it-IT" sz="17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€ 57.640.519,00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7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€ 32.702.969,86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43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it-IT" sz="17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€ 45.944.170,00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€ 28.900.009,99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43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it-IT" sz="17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€ 50.770.361,00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€ 22.745.926,80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43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it-IT" sz="17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€ 100.000.000,00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€ 51.671.733,37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43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it-IT" sz="17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€ 30.000.000,00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€ 39.177.076,07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43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it-IT" sz="17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€ 90.000.000,00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€ 57.257.105,81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43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it-IT" sz="17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€ 65.000.000,00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€ 42.445.608,56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43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it-IT" sz="17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€ 44.000.000,00</a:t>
                      </a:r>
                      <a:endParaRPr lang="it-IT" sz="17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€ 23.520.843,95 </a:t>
                      </a:r>
                      <a:endParaRPr lang="it-IT" sz="17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43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it-IT" sz="17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€ 42.000.000,00</a:t>
                      </a:r>
                      <a:endParaRPr lang="it-IT" sz="17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7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€ 27.275.762,66 </a:t>
                      </a:r>
                      <a:endParaRPr lang="it-IT" sz="17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911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17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7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€ 525.355.050,00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7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€ 325.697.037,07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 bwMode="auto">
          <a:xfrm>
            <a:off x="179512" y="-99392"/>
            <a:ext cx="8784976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modifica 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dell’indicatore finanziario 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 bwMode="auto">
          <a:xfrm>
            <a:off x="7925965" y="657731"/>
            <a:ext cx="1218035" cy="3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FESR</a:t>
            </a:r>
            <a:endParaRPr kumimoji="0" lang="it-IT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910784"/>
            <a:ext cx="8208911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sz="1600" spc="-3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motivazioni per procedere alla modifica dell’indicatore: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it-IT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corretta </a:t>
            </a:r>
            <a:r>
              <a:rPr lang="it-IT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valutazione iniziale del target n+3 del Programma al 2018 utilizzato come base di calcolo (il valore utilizzato ricomprendeva anche gli importi ricevuti a titolo di anticipazione)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it-IT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Mutamento del contesto normativo di riferimento </a:t>
            </a:r>
            <a:r>
              <a:rPr lang="it-IT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seguito dell’adozione di una serie di riforme di settore </a:t>
            </a:r>
            <a:r>
              <a:rPr lang="it-IT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nazionali e regionali </a:t>
            </a:r>
            <a:r>
              <a:rPr lang="it-IT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(es. Jobs </a:t>
            </a:r>
            <a:r>
              <a:rPr lang="it-IT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it-IT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D.lgs. 150/2015, Legge 56/2014, Legge delega n. 33/2017) e </a:t>
            </a:r>
            <a:r>
              <a:rPr lang="it-IT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delle sentenze </a:t>
            </a:r>
            <a:r>
              <a:rPr lang="it-IT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 Calabria (Sezione Prima) n. 977/2018 e n. </a:t>
            </a:r>
            <a:r>
              <a:rPr lang="it-IT" sz="1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978/2018 pubblicate il 2 maggio 2018.</a:t>
            </a:r>
            <a:endParaRPr kumimoji="0" lang="it-IT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032743"/>
              </p:ext>
            </p:extLst>
          </p:nvPr>
        </p:nvGraphicFramePr>
        <p:xfrm>
          <a:off x="468000" y="3016736"/>
          <a:ext cx="8208911" cy="19659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72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75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890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777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7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Assi</a:t>
                      </a:r>
                      <a:r>
                        <a:rPr lang="it-IT" sz="1700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it-IT" sz="1700" baseline="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7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Indicatori</a:t>
                      </a:r>
                      <a:r>
                        <a:rPr lang="it-IT" sz="17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finanziari del </a:t>
                      </a:r>
                      <a:r>
                        <a:rPr lang="it-IT" sz="1700" i="1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PF</a:t>
                      </a:r>
                      <a:r>
                        <a:rPr lang="it-IT" sz="17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originale</a:t>
                      </a:r>
                      <a:endParaRPr lang="it-IT" sz="17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Nuovi indicatori</a:t>
                      </a:r>
                      <a:r>
                        <a:rPr lang="it-IT" sz="17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finanziari del </a:t>
                      </a:r>
                      <a:r>
                        <a:rPr lang="it-IT" sz="1700" i="1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PF</a:t>
                      </a:r>
                      <a:endParaRPr lang="it-IT" sz="1700" i="1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88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€ 39.300.000,00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€ 24.242.656,30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88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€ 15.803.225,00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€ 3.003.269,23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8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7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€ 20.072.950,00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€ 11.671.171,27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88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€ 3.819.997,00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€ 2.221.090,72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88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dirty="0" smtClean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€ 78.996.172,00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€ 41.138.187,52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 bwMode="auto">
          <a:xfrm>
            <a:off x="179512" y="-99392"/>
            <a:ext cx="8784976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modifica 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dell’indicatore finanziario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7925965" y="657731"/>
            <a:ext cx="1218035" cy="3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FSE</a:t>
            </a:r>
            <a:endParaRPr kumimoji="0" lang="it-IT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9511" y="5292497"/>
            <a:ext cx="8182536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Il nuovo target finanziario del PF per gli Assi FESR e FSE in seguito alla riprogrammazione rimane più sfidante, a livello di Programma, rispetto al target n+3 al 31 dicembre 2018.</a:t>
            </a:r>
            <a:endParaRPr kumimoji="0" lang="it-IT" sz="17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384960730"/>
              </p:ext>
            </p:extLst>
          </p:nvPr>
        </p:nvGraphicFramePr>
        <p:xfrm>
          <a:off x="422564" y="1106001"/>
          <a:ext cx="8298871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 bwMode="auto">
          <a:xfrm>
            <a:off x="179512" y="-99392"/>
            <a:ext cx="8784976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 revisione degli indicatori fisici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0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6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50" y="3429000"/>
            <a:ext cx="489496" cy="45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6316" y="1052736"/>
            <a:ext cx="8282147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defRPr/>
            </a:pPr>
            <a:r>
              <a:rPr lang="it-IT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la medesima procedura </a:t>
            </a: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consultazione scritta </a:t>
            </a:r>
            <a:r>
              <a:rPr lang="it-IT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it-IT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CdS</a:t>
            </a:r>
            <a:r>
              <a:rPr lang="it-IT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conclusa </a:t>
            </a: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3 luglio 2018 (</a:t>
            </a:r>
            <a:r>
              <a:rPr lang="it-IT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rif.</a:t>
            </a: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nota </a:t>
            </a:r>
            <a:r>
              <a:rPr lang="it-IT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</a:t>
            </a: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n. 231151/SIAR) e notificata via SFC il 4 luglio </a:t>
            </a:r>
            <a:r>
              <a:rPr lang="it-IT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2018, sono state apportate ulteriori modifiche al Programma: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 algn="just"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Inserimento di 3 nuove azioni</a:t>
            </a:r>
          </a:p>
          <a:p>
            <a:pPr marL="285750" lvl="1" indent="-285750" algn="just"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 algn="just"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endParaRPr lang="it-IT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 algn="just"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 algn="just"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endParaRPr lang="it-IT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 algn="just"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 algn="just">
              <a:spcBef>
                <a:spcPts val="18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Esclusione dall’elenco dei grandi </a:t>
            </a: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progetti, perché sotto </a:t>
            </a:r>
            <a:r>
              <a:rPr lang="it-IT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soglia, del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Progetto</a:t>
            </a:r>
            <a:r>
              <a:rPr lang="it-IT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Gallico Gambarie III Lotto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 del 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Progetto Collegamento multimodale Aeroporto - Stazione Lamezia Terme Centrale - Germaneto - Catanzaro </a:t>
            </a:r>
            <a:r>
              <a:rPr lang="it-IT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Lido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 algn="just"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Limitazione del ricorso allo strumento degli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ITI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per l’attuazione delle sole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Strategie per i poli urbani regionali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, con esclusione dell’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Asse 3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dall’ambito di applicazione dell’art. 7 del Reg. (UE) 1301/2013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  <a:defRPr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  <a:defRPr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  <a:defRPr/>
            </a:pPr>
            <a:endParaRPr lang="it-IT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it-IT" sz="16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  <a:defRPr/>
            </a:pPr>
            <a:endParaRPr lang="it-IT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  <a:defRPr/>
            </a:pPr>
            <a:endParaRPr lang="it-IT" sz="16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179512" y="-99392"/>
            <a:ext cx="8784976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lvl="0" algn="just">
              <a:defRPr/>
            </a:pPr>
            <a:r>
              <a:rPr lang="it-IT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ulteriori modifiche apportate al Programma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1343" y="2276872"/>
            <a:ext cx="7464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200" dirty="0" smtClean="0"/>
              <a:t>Azione </a:t>
            </a:r>
            <a:r>
              <a:rPr lang="it-IT" sz="1200" b="1" dirty="0"/>
              <a:t>3.2.1 - </a:t>
            </a:r>
            <a:r>
              <a:rPr lang="it-IT" sz="1200" i="1" dirty="0"/>
              <a:t>Interventi di sostegno ad aree territoriali colpite da crisi diffusa delle attività produttive, finalizzati alla mitigazione degli effetti delle transizioni industriali sugli individui e sulle </a:t>
            </a:r>
            <a:r>
              <a:rPr lang="it-IT" sz="1200" i="1" dirty="0" smtClean="0"/>
              <a:t>imprese – </a:t>
            </a:r>
            <a:r>
              <a:rPr lang="it-IT" sz="1200" dirty="0" smtClean="0"/>
              <a:t>Dotazione </a:t>
            </a:r>
            <a:r>
              <a:rPr lang="it-IT" sz="1200" b="1" dirty="0" smtClean="0"/>
              <a:t>2 M€</a:t>
            </a:r>
            <a:endParaRPr lang="it-IT" sz="1200" b="1" dirty="0"/>
          </a:p>
        </p:txBody>
      </p:sp>
      <p:pic>
        <p:nvPicPr>
          <p:cNvPr id="7" name="Immagine 20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09680" y="2315772"/>
            <a:ext cx="451436" cy="4175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31343" y="2892696"/>
            <a:ext cx="7466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200" dirty="0">
                <a:ea typeface="Arial" panose="020B0604020202020204" pitchFamily="34" charset="0"/>
              </a:rPr>
              <a:t>Azione </a:t>
            </a:r>
            <a:r>
              <a:rPr lang="it-IT" sz="1200" b="1" dirty="0">
                <a:ea typeface="Arial" panose="020B0604020202020204" pitchFamily="34" charset="0"/>
              </a:rPr>
              <a:t>7.3.2</a:t>
            </a:r>
            <a:r>
              <a:rPr lang="it-IT" sz="1200" dirty="0">
                <a:ea typeface="Arial" panose="020B0604020202020204" pitchFamily="34" charset="0"/>
              </a:rPr>
              <a:t> </a:t>
            </a:r>
            <a:r>
              <a:rPr lang="it-IT" sz="1200" dirty="0" smtClean="0">
                <a:ea typeface="Arial" panose="020B0604020202020204" pitchFamily="34" charset="0"/>
              </a:rPr>
              <a:t>- </a:t>
            </a:r>
            <a:r>
              <a:rPr lang="it-IT" sz="1200" i="1" dirty="0" smtClean="0">
                <a:ea typeface="Arial" panose="020B0604020202020204" pitchFamily="34" charset="0"/>
              </a:rPr>
              <a:t>Potenziare </a:t>
            </a:r>
            <a:r>
              <a:rPr lang="it-IT" sz="1200" i="1" dirty="0">
                <a:ea typeface="Arial" panose="020B0604020202020204" pitchFamily="34" charset="0"/>
              </a:rPr>
              <a:t>i collegamenti multimodali degli aeroporti con la rete globale (“ultimo miglio”) e migliorare i servizi di collegamento</a:t>
            </a:r>
            <a:r>
              <a:rPr lang="it-IT" sz="1200" dirty="0">
                <a:ea typeface="Arial" panose="020B0604020202020204" pitchFamily="34" charset="0"/>
              </a:rPr>
              <a:t> </a:t>
            </a:r>
            <a:r>
              <a:rPr lang="it-IT" sz="1200" dirty="0" smtClean="0">
                <a:ea typeface="Arial" panose="020B0604020202020204" pitchFamily="34" charset="0"/>
              </a:rPr>
              <a:t>- </a:t>
            </a:r>
            <a:r>
              <a:rPr lang="it-IT" sz="1200" dirty="0"/>
              <a:t>Dotazione </a:t>
            </a:r>
            <a:r>
              <a:rPr lang="it-IT" sz="1200" b="1" dirty="0" smtClean="0"/>
              <a:t>25 </a:t>
            </a:r>
            <a:r>
              <a:rPr lang="it-IT" sz="1200" b="1" dirty="0"/>
              <a:t>M€</a:t>
            </a:r>
            <a:endParaRPr lang="it-IT" sz="1200" dirty="0"/>
          </a:p>
        </p:txBody>
      </p:sp>
      <p:sp>
        <p:nvSpPr>
          <p:cNvPr id="9" name="Rectangle 8"/>
          <p:cNvSpPr/>
          <p:nvPr/>
        </p:nvSpPr>
        <p:spPr>
          <a:xfrm>
            <a:off x="1231343" y="3356992"/>
            <a:ext cx="74930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200" dirty="0">
                <a:ea typeface="Arial" panose="020B0604020202020204" pitchFamily="34" charset="0"/>
              </a:rPr>
              <a:t>A</a:t>
            </a:r>
            <a:r>
              <a:rPr lang="it-IT" sz="1200" dirty="0" smtClean="0">
                <a:ea typeface="Arial" panose="020B0604020202020204" pitchFamily="34" charset="0"/>
              </a:rPr>
              <a:t>zione </a:t>
            </a:r>
            <a:r>
              <a:rPr lang="it-IT" sz="1200" b="1" dirty="0" smtClean="0">
                <a:ea typeface="Arial" panose="020B0604020202020204" pitchFamily="34" charset="0"/>
              </a:rPr>
              <a:t>11.3.3</a:t>
            </a:r>
            <a:r>
              <a:rPr lang="it-IT" sz="1200" dirty="0" smtClean="0">
                <a:ea typeface="Arial" panose="020B0604020202020204" pitchFamily="34" charset="0"/>
              </a:rPr>
              <a:t> - </a:t>
            </a:r>
            <a:r>
              <a:rPr lang="it-IT" sz="1200" i="1" dirty="0">
                <a:ea typeface="Arial" panose="020B0604020202020204" pitchFamily="34" charset="0"/>
              </a:rPr>
              <a:t>Azioni di qualificazione ed </a:t>
            </a:r>
            <a:r>
              <a:rPr lang="it-IT" sz="1200" i="1" dirty="0" err="1">
                <a:ea typeface="Arial" panose="020B0604020202020204" pitchFamily="34" charset="0"/>
              </a:rPr>
              <a:t>empowerment</a:t>
            </a:r>
            <a:r>
              <a:rPr lang="it-IT" sz="1200" i="1" dirty="0">
                <a:ea typeface="Arial" panose="020B0604020202020204" pitchFamily="34" charset="0"/>
              </a:rPr>
              <a:t> delle istituzioni, degli operatori e degli </a:t>
            </a:r>
            <a:r>
              <a:rPr lang="it-IT" sz="1200" i="1" dirty="0" err="1">
                <a:ea typeface="Arial" panose="020B0604020202020204" pitchFamily="34" charset="0"/>
              </a:rPr>
              <a:t>stakeholders</a:t>
            </a:r>
            <a:r>
              <a:rPr lang="it-IT" sz="1200" i="1" dirty="0">
                <a:ea typeface="Arial" panose="020B0604020202020204" pitchFamily="34" charset="0"/>
              </a:rPr>
              <a:t> [ivi compreso il personale coinvolto nei sistemi di istruzione, formazione, lavoro e servizi per l’impiego e politiche sociali, il personale dei servizi sanitari, il personale degli enti locali (ad es. SUAP e SUE), delle dogane, delle forze di polizia]</a:t>
            </a:r>
            <a:r>
              <a:rPr lang="it-IT" sz="1200" dirty="0">
                <a:ea typeface="Arial" panose="020B0604020202020204" pitchFamily="34" charset="0"/>
              </a:rPr>
              <a:t> </a:t>
            </a:r>
            <a:r>
              <a:rPr lang="it-IT" sz="1200" dirty="0" smtClean="0">
                <a:ea typeface="Arial" panose="020B0604020202020204" pitchFamily="34" charset="0"/>
              </a:rPr>
              <a:t>- </a:t>
            </a:r>
            <a:r>
              <a:rPr lang="it-IT" sz="1200" dirty="0"/>
              <a:t>Dotazione </a:t>
            </a:r>
            <a:r>
              <a:rPr lang="it-IT" sz="1200" b="1" dirty="0" smtClean="0"/>
              <a:t>10 </a:t>
            </a:r>
            <a:r>
              <a:rPr lang="it-IT" sz="1200" b="1" dirty="0"/>
              <a:t>M€</a:t>
            </a:r>
            <a:r>
              <a:rPr lang="it-IT" sz="1200" dirty="0" smtClean="0">
                <a:ea typeface="Arial" panose="020B0604020202020204" pitchFamily="34" charset="0"/>
              </a:rPr>
              <a:t> </a:t>
            </a:r>
            <a:endParaRPr lang="it-IT" sz="1200" dirty="0"/>
          </a:p>
        </p:txBody>
      </p:sp>
      <p:pic>
        <p:nvPicPr>
          <p:cNvPr id="12" name="Immagine 6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730929" y="2931451"/>
            <a:ext cx="451095" cy="41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4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316" y="1219393"/>
            <a:ext cx="828214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Con nota prot. n. 147121/SIAR del 26.04.2018 si è conclusa la procedura scritta attraverso la quale sono state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apportate le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modifiche alle seguenti Azioni e Criteri di selezione: 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buClr>
                <a:schemeClr val="accent6"/>
              </a:buClr>
              <a:defRPr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Con nota prot. n.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116541 del 30.03.2018 si è conclusa la procedura scritta con la quale è stato modificato il </a:t>
            </a:r>
            <a:r>
              <a:rPr lang="it-IT" b="1" i="1" dirty="0">
                <a:latin typeface="Calibri" panose="020F0502020204030204" pitchFamily="34" charset="0"/>
                <a:cs typeface="Calibri" panose="020F0502020204030204" pitchFamily="34" charset="0"/>
              </a:rPr>
              <a:t>GP Progetto Sistema regionale banda ultra larga - Calabria 100 </a:t>
            </a:r>
            <a:r>
              <a:rPr lang="it-IT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mbps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al fine di allinearne i contenuti a quanto previsto dal più ampio progetto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in materia di banda ultra larga a 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titolarità </a:t>
            </a:r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nazionale,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di cui è parte integrante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179512" y="-99392"/>
            <a:ext cx="8784976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lvl="0" algn="just">
              <a:defRPr/>
            </a:pPr>
            <a:r>
              <a:rPr lang="it-IT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Ulteriori modifiche sopravvenute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15" y="2413870"/>
            <a:ext cx="8282147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per Cd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Slide per Cd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520273</vt:lpwstr>
  </property>
  <property fmtid="{D5CDD505-2E9C-101B-9397-08002B2CF9AE}" pid="4" name="OptimizationTime">
    <vt:lpwstr>20180710_2012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Slide per CdS</Template>
  <TotalTime>5804</TotalTime>
  <Words>1157</Words>
  <Application>Microsoft Office PowerPoint</Application>
  <PresentationFormat>On-screen Show (4:3)</PresentationFormat>
  <Paragraphs>146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Proxima Nova Rg</vt:lpstr>
      <vt:lpstr>Verdana</vt:lpstr>
      <vt:lpstr>Wingdings</vt:lpstr>
      <vt:lpstr>Slide per CdS</vt:lpstr>
      <vt:lpstr>Tema di Office</vt:lpstr>
      <vt:lpstr>1_Slide per CdS</vt:lpstr>
      <vt:lpstr>PowerPoint Presentation</vt:lpstr>
      <vt:lpstr>La revisione del piano finanziario</vt:lpstr>
      <vt:lpstr>L’indicatore finanziario del PF – Il metodo di calcolo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Rosaria</dc:creator>
  <cp:lastModifiedBy>Francesco Oliverio</cp:lastModifiedBy>
  <cp:revision>424</cp:revision>
  <dcterms:created xsi:type="dcterms:W3CDTF">2016-01-29T10:58:29Z</dcterms:created>
  <dcterms:modified xsi:type="dcterms:W3CDTF">2018-07-09T09:37:52Z</dcterms:modified>
</cp:coreProperties>
</file>